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72" r:id="rId1"/>
  </p:sldMasterIdLst>
  <p:notesMasterIdLst>
    <p:notesMasterId r:id="rId19"/>
  </p:notesMasterIdLst>
  <p:handoutMasterIdLst>
    <p:handoutMasterId r:id="rId20"/>
  </p:handoutMasterIdLst>
  <p:sldIdLst>
    <p:sldId id="773" r:id="rId2"/>
    <p:sldId id="720" r:id="rId3"/>
    <p:sldId id="721" r:id="rId4"/>
    <p:sldId id="722" r:id="rId5"/>
    <p:sldId id="674" r:id="rId6"/>
    <p:sldId id="752" r:id="rId7"/>
    <p:sldId id="751" r:id="rId8"/>
    <p:sldId id="771" r:id="rId9"/>
    <p:sldId id="767" r:id="rId10"/>
    <p:sldId id="749" r:id="rId11"/>
    <p:sldId id="774" r:id="rId12"/>
    <p:sldId id="775" r:id="rId13"/>
    <p:sldId id="776" r:id="rId14"/>
    <p:sldId id="750" r:id="rId15"/>
    <p:sldId id="746" r:id="rId16"/>
    <p:sldId id="772" r:id="rId17"/>
    <p:sldId id="272" r:id="rId18"/>
  </p:sldIdLst>
  <p:sldSz cx="9144000" cy="6858000" type="screen4x3"/>
  <p:notesSz cx="7053263" cy="12052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BD7F8"/>
    <a:srgbClr val="504674"/>
    <a:srgbClr val="6F6387"/>
    <a:srgbClr val="F7B7DC"/>
    <a:srgbClr val="FF9933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94086" autoAdjust="0"/>
  </p:normalViewPr>
  <p:slideViewPr>
    <p:cSldViewPr>
      <p:cViewPr varScale="1">
        <p:scale>
          <a:sx n="69" d="100"/>
          <a:sy n="69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5536" cy="6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43" tIns="52221" rIns="104443" bIns="52221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081" y="0"/>
            <a:ext cx="3055536" cy="6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43" tIns="52221" rIns="104443" bIns="52221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1447180"/>
            <a:ext cx="3055536" cy="6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43" tIns="52221" rIns="104443" bIns="52221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IN"/>
              <a:t>Mid Day Meal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081" y="11447180"/>
            <a:ext cx="3055536" cy="6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43" tIns="52221" rIns="104443" bIns="522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024BB69-FE2A-410F-8E4A-48F1CD0AE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010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5536" cy="6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95" tIns="53297" rIns="106595" bIns="53297" numCol="1" anchor="t" anchorCtr="0" compatLnSpc="1">
            <a:prstTxWarp prst="textNoShape">
              <a:avLst/>
            </a:prstTxWarp>
          </a:bodyPr>
          <a:lstStyle>
            <a:lvl1pPr defTabSz="1066187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081" y="0"/>
            <a:ext cx="3055536" cy="6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95" tIns="53297" rIns="106595" bIns="53297" numCol="1" anchor="t" anchorCtr="0" compatLnSpc="1">
            <a:prstTxWarp prst="textNoShape">
              <a:avLst/>
            </a:prstTxWarp>
          </a:bodyPr>
          <a:lstStyle>
            <a:lvl1pPr algn="r" defTabSz="1066187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903288"/>
            <a:ext cx="6027738" cy="452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998" y="5723590"/>
            <a:ext cx="5643269" cy="54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95" tIns="53297" rIns="106595" bIns="53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1447180"/>
            <a:ext cx="3055536" cy="6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95" tIns="53297" rIns="106595" bIns="53297" numCol="1" anchor="b" anchorCtr="0" compatLnSpc="1">
            <a:prstTxWarp prst="textNoShape">
              <a:avLst/>
            </a:prstTxWarp>
          </a:bodyPr>
          <a:lstStyle>
            <a:lvl1pPr defTabSz="1066187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IN"/>
              <a:t>Mid Day Meal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081" y="11447180"/>
            <a:ext cx="3055536" cy="6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595" tIns="53297" rIns="106595" bIns="53297" numCol="1" anchor="b" anchorCtr="0" compatLnSpc="1">
            <a:prstTxWarp prst="textNoShape">
              <a:avLst/>
            </a:prstTxWarp>
          </a:bodyPr>
          <a:lstStyle>
            <a:lvl1pPr algn="r" defTabSz="1066187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015EF7BA-1662-4EAA-AF42-10D0F393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857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3D78308-37BE-45BE-B295-101BDD5FBDBD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46ED0C-13C4-4685-9D9A-5F578B56F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77A5-A041-43FC-8DA2-CB37E4DD03F0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31B-582B-4B52-8124-F3D3EB3C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8301-6A7A-453F-A962-1002D2ADE46F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7F4E-04D2-4193-9DEB-E9B2B32E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C689-69E6-4AC0-85A1-1C78B0E54C60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AE7-4139-4811-8B8F-6A85E905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50BE-7938-4153-93C5-4F996AC5EA46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56FE-97ED-4F88-81AA-76FEF27F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13B25-3D94-412F-B36E-21B2F697A060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B85BB-1B61-40DB-ADDA-3AED482F8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039B2A6-CAD0-46F5-826D-75EA2FAE8608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813E221-6E14-4952-8322-B7ED8061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E3B53-7523-4AA3-A101-0AD63813C9AB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CA307-C631-4CE5-B6ED-2DDF3B78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D471C-0440-49CD-9DA5-AE05E166883F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228F93-E56E-4B3E-B9E0-2198D5553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3A3DD-A135-4BE3-B48B-B07A19FAB5CB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E9782-4BEF-4D00-A1DC-D9AEA047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07D0-6387-4CD2-8678-C4D11315CAE7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43E7-F8B7-42DC-BEF3-8496A275C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FBF67E0-5FB3-4207-B6B1-391BF3D8D517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9DFA314-CA4D-4E7E-B08F-37C9BB18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66D52A4-7724-4496-BEC6-6BFAA983FAC2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7524B5F-83E1-4C59-9A63-B84578F5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83FF936-8C0B-4E0B-AEB6-C223679E00B5}" type="datetime1">
              <a:rPr lang="en-US" smtClean="0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87DC24A-F123-40C2-8809-D85457C46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27" r:id="rId1"/>
    <p:sldLayoutId id="2147487528" r:id="rId2"/>
    <p:sldLayoutId id="2147487529" r:id="rId3"/>
    <p:sldLayoutId id="2147487530" r:id="rId4"/>
    <p:sldLayoutId id="2147487531" r:id="rId5"/>
    <p:sldLayoutId id="2147487532" r:id="rId6"/>
    <p:sldLayoutId id="2147487522" r:id="rId7"/>
    <p:sldLayoutId id="2147487533" r:id="rId8"/>
    <p:sldLayoutId id="2147487534" r:id="rId9"/>
    <p:sldLayoutId id="2147487523" r:id="rId10"/>
    <p:sldLayoutId id="2147487524" r:id="rId11"/>
    <p:sldLayoutId id="2147487525" r:id="rId12"/>
    <p:sldLayoutId id="2147487526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8DEC9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A27F-D0B4-46F7-BBF0-ED0443A6175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1524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ANNUAL WORK PLAN &amp; BUDGET 2019-20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MDM- PAB Meeting- DELHI   on  06.05.2019</a:t>
            </a:r>
          </a:p>
        </p:txBody>
      </p:sp>
      <p:pic>
        <p:nvPicPr>
          <p:cNvPr id="10244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001000" y="2286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6629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New Proposals to supplement Mid Day Meal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20"/>
          </a:xfrm>
        </p:spPr>
        <p:txBody>
          <a:bodyPr/>
          <a:lstStyle/>
          <a:p>
            <a:pPr eaLnBrk="1" hangingPunct="1"/>
            <a:endParaRPr lang="en-US" altLang="en-US" sz="1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>
              <a:buNone/>
            </a:pPr>
            <a:r>
              <a:rPr lang="en-US" sz="2800" dirty="0" smtClean="0"/>
              <a:t>	</a:t>
            </a:r>
            <a:r>
              <a:rPr lang="en-US" dirty="0" smtClean="0"/>
              <a:t>Keeping the objective of improving upon the nutritional indices of growing children in mind, decision has been taken for providing of banana twice a week as a supplement with MDM for which inviting of tender is under process.</a:t>
            </a:r>
            <a:endParaRPr lang="en-US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Automated Monitoring System (AMS) 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20"/>
          </a:xfrm>
        </p:spPr>
        <p:txBody>
          <a:bodyPr/>
          <a:lstStyle/>
          <a:p>
            <a:pPr eaLnBrk="1" hangingPunct="1"/>
            <a:endParaRPr lang="en-US" altLang="en-US" sz="1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>
              <a:buNone/>
            </a:pPr>
            <a:r>
              <a:rPr lang="en-US" sz="2800" dirty="0" smtClean="0"/>
              <a:t>	</a:t>
            </a:r>
            <a:endParaRPr lang="en-US" altLang="en-US" sz="1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86560"/>
          <a:ext cx="75438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8956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the 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of schools uploading AMS (</a:t>
                      </a:r>
                      <a:r>
                        <a:rPr lang="en-US" dirty="0" err="1" smtClean="0"/>
                        <a:t>Aprox</a:t>
                      </a:r>
                      <a:r>
                        <a:rPr lang="en-US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for not/less Uploading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Directorate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Uploading less by Aided Schools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MCD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Due to technical problems.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NDMC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MCD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started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Due to technical problems. (however started </a:t>
                      </a:r>
                      <a:r>
                        <a:rPr lang="en-US" baseline="0" dirty="0" err="1" smtClean="0"/>
                        <a:t>w.e.f</a:t>
                      </a:r>
                      <a:r>
                        <a:rPr lang="en-US" baseline="0" dirty="0" smtClean="0"/>
                        <a:t>. 29.04.2019 but not reflecting)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MCD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started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to technical problems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started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to technical problems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IN" sz="3600" dirty="0" smtClean="0">
                <a:solidFill>
                  <a:srgbClr val="FFFF00"/>
                </a:solidFill>
                <a:latin typeface="Arial Black" pitchFamily="34" charset="0"/>
              </a:rPr>
              <a:t>Coverage under </a:t>
            </a:r>
            <a:br>
              <a:rPr lang="en-IN" sz="36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IN" sz="3600" dirty="0" smtClean="0">
                <a:solidFill>
                  <a:srgbClr val="FFFF00"/>
                </a:solidFill>
                <a:latin typeface="Arial Black" pitchFamily="34" charset="0"/>
              </a:rPr>
              <a:t>School Health Programme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6557-FF67-489A-AB8F-DE4C1EE2A8A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5061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001000" y="4572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5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  <p:sp>
        <p:nvSpPr>
          <p:cNvPr id="45086" name="TextBox 7"/>
          <p:cNvSpPr txBox="1">
            <a:spLocks noChangeArrowheads="1"/>
          </p:cNvSpPr>
          <p:nvPr/>
        </p:nvSpPr>
        <p:spPr bwMode="auto">
          <a:xfrm>
            <a:off x="6324600" y="1295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No. of Students </a:t>
            </a:r>
            <a:r>
              <a:rPr lang="en-IN" dirty="0" err="1">
                <a:solidFill>
                  <a:schemeClr val="bg1"/>
                </a:solidFill>
              </a:rPr>
              <a:t>upto</a:t>
            </a:r>
            <a:r>
              <a:rPr lang="en-IN" dirty="0">
                <a:solidFill>
                  <a:schemeClr val="bg1"/>
                </a:solidFill>
              </a:rPr>
              <a:t> 12</a:t>
            </a:r>
            <a:r>
              <a:rPr lang="en-IN" baseline="30000" dirty="0">
                <a:solidFill>
                  <a:schemeClr val="bg1"/>
                </a:solidFill>
              </a:rPr>
              <a:t>th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2438400"/>
          <a:ext cx="838200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648"/>
                <a:gridCol w="1314824"/>
                <a:gridCol w="1643529"/>
                <a:gridCol w="1397000"/>
                <a:gridCol w="1397000"/>
                <a:gridCol w="1397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No of schools covered under SHP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Health check up carried out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Distribution of IFA Tablets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err="1" smtClean="0">
                          <a:solidFill>
                            <a:schemeClr val="bg1"/>
                          </a:solidFill>
                        </a:rPr>
                        <a:t>Distribu-tion</a:t>
                      </a:r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 of Vitamin-A Tablets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err="1" smtClean="0">
                          <a:solidFill>
                            <a:schemeClr val="bg1"/>
                          </a:solidFill>
                        </a:rPr>
                        <a:t>Distribu-tion</a:t>
                      </a:r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 of De-worming Tablets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Free Spectacles distributed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2997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861314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1626379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1626379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8529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467600" cy="487362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IN" sz="4800" b="1" dirty="0" smtClean="0">
                <a:solidFill>
                  <a:srgbClr val="FFC000"/>
                </a:solidFill>
              </a:rPr>
              <a:t>     </a:t>
            </a:r>
            <a:br>
              <a:rPr lang="en-IN" sz="4800" b="1" dirty="0" smtClean="0">
                <a:solidFill>
                  <a:srgbClr val="FFC000"/>
                </a:solidFill>
              </a:rPr>
            </a:br>
            <a:r>
              <a:rPr lang="en-IN" sz="4800" b="1" dirty="0" smtClean="0">
                <a:solidFill>
                  <a:srgbClr val="FFC000"/>
                </a:solidFill>
              </a:rPr>
              <a:t/>
            </a:r>
            <a:br>
              <a:rPr lang="en-IN" sz="4800" b="1" dirty="0" smtClean="0">
                <a:solidFill>
                  <a:srgbClr val="FFC000"/>
                </a:solidFill>
              </a:rPr>
            </a:br>
            <a:r>
              <a:rPr lang="en-IN" sz="4800" b="1" dirty="0" smtClean="0">
                <a:solidFill>
                  <a:srgbClr val="FFC000"/>
                </a:solidFill>
              </a:rPr>
              <a:t/>
            </a:r>
            <a:br>
              <a:rPr lang="en-IN" sz="4800" b="1" dirty="0" smtClean="0">
                <a:solidFill>
                  <a:srgbClr val="FFC000"/>
                </a:solidFill>
              </a:rPr>
            </a:br>
            <a:r>
              <a:rPr lang="en-IN" sz="4800" b="1" dirty="0" smtClean="0">
                <a:solidFill>
                  <a:srgbClr val="FFC000"/>
                </a:solidFill>
              </a:rPr>
              <a:t>      </a:t>
            </a:r>
            <a:r>
              <a:rPr lang="en-IN" sz="4000" dirty="0" smtClean="0">
                <a:solidFill>
                  <a:srgbClr val="FFFF00"/>
                </a:solidFill>
                <a:latin typeface="Arial Black" pitchFamily="34" charset="0"/>
              </a:rPr>
              <a:t>Hand Washing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A8EB6-A92E-4FD1-8563-D3FE5BAD74A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2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E264FC-6749-4A04-8F59-4C7B301DF2A2}" type="datetime1">
              <a:rPr lang="en-US"/>
              <a:pPr>
                <a:defRPr/>
              </a:pPr>
              <a:t>6/17/2019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Mid Day Meal, GNCT of Delhi</a:t>
            </a:r>
          </a:p>
        </p:txBody>
      </p:sp>
      <p:pic>
        <p:nvPicPr>
          <p:cNvPr id="174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452563"/>
            <a:ext cx="6440488" cy="471963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-357222" y="714356"/>
            <a:ext cx="8610600" cy="6858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Expenditure Review 2018-19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en-US" sz="2200" b="1" dirty="0" smtClean="0">
                <a:solidFill>
                  <a:srgbClr val="FFFF00"/>
                </a:solidFill>
                <a:latin typeface="Arial Black" pitchFamily="34" charset="0"/>
              </a:rPr>
              <a:t>Component wise included unspent of 2017-18)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IN" sz="1400" b="0"/>
          </a:p>
        </p:txBody>
      </p:sp>
      <p:graphicFrame>
        <p:nvGraphicFramePr>
          <p:cNvPr id="45127" name="Group 71"/>
          <p:cNvGraphicFramePr>
            <a:graphicFrameLocks noGrp="1"/>
          </p:cNvGraphicFramePr>
          <p:nvPr/>
        </p:nvGraphicFramePr>
        <p:xfrm>
          <a:off x="381000" y="1524001"/>
          <a:ext cx="8458200" cy="4393536"/>
        </p:xfrm>
        <a:graphic>
          <a:graphicData uri="http://schemas.openxmlformats.org/drawingml/2006/table">
            <a:tbl>
              <a:tblPr/>
              <a:tblGrid>
                <a:gridCol w="419450"/>
                <a:gridCol w="1409349"/>
                <a:gridCol w="1107350"/>
                <a:gridCol w="881269"/>
                <a:gridCol w="1272472"/>
                <a:gridCol w="1215312"/>
                <a:gridCol w="999606"/>
                <a:gridCol w="1153392"/>
              </a:tblGrid>
              <a:tr h="4054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No.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Release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Expenditure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9018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Share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Share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Share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Share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55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Food grains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876.62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715.21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876.62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715.21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2987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Cooking Cost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7506.57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6489.36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6019.22</a:t>
                      </a:r>
                      <a:endParaRPr lang="en-US" sz="1500" dirty="0"/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5983.11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13995.93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12002.33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67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Honorarium to Cook-cum-Helper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1142.16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761.43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1093.68</a:t>
                      </a:r>
                      <a:endParaRPr lang="en-US" sz="1500" dirty="0"/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729.11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1903.59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1822.79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555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Transportation Assistance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262.19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254.29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262.19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254.29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3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169.36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119.73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169.36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119.73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555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Kitchen Devices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188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 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9956.9*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7250.79**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8202.13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6712.22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17207.69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14914.35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63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        Rs. In Lakhs)</a:t>
            </a:r>
          </a:p>
        </p:txBody>
      </p:sp>
      <p:pic>
        <p:nvPicPr>
          <p:cNvPr id="24664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223250" y="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65" name="Title 3"/>
          <p:cNvSpPr>
            <a:spLocks/>
          </p:cNvSpPr>
          <p:nvPr/>
        </p:nvSpPr>
        <p:spPr bwMode="auto">
          <a:xfrm>
            <a:off x="533400" y="60198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r>
              <a:rPr lang="en-US" sz="1400" dirty="0" smtClean="0">
                <a:latin typeface="Franklin Gothic Book" pitchFamily="34" charset="0"/>
              </a:rPr>
              <a:t>*Included 1142.21 </a:t>
            </a:r>
            <a:r>
              <a:rPr lang="en-US" sz="1400" dirty="0" err="1" smtClean="0">
                <a:latin typeface="Franklin Gothic Book" pitchFamily="34" charset="0"/>
              </a:rPr>
              <a:t>Lakh</a:t>
            </a:r>
            <a:r>
              <a:rPr lang="en-US" sz="1400" dirty="0" smtClean="0">
                <a:latin typeface="Franklin Gothic Book" pitchFamily="34" charset="0"/>
              </a:rPr>
              <a:t> which yet to be  released by Finance Department, GNCTD .</a:t>
            </a:r>
          </a:p>
          <a:p>
            <a:pPr eaLnBrk="0" hangingPunct="0"/>
            <a:r>
              <a:rPr lang="en-US" sz="1400" dirty="0" smtClean="0">
                <a:latin typeface="Franklin Gothic Book" pitchFamily="34" charset="0"/>
              </a:rPr>
              <a:t>**Included 350.56 </a:t>
            </a:r>
            <a:r>
              <a:rPr lang="en-US" sz="1400" dirty="0" err="1" smtClean="0">
                <a:latin typeface="Franklin Gothic Book" pitchFamily="34" charset="0"/>
              </a:rPr>
              <a:t>Lakh</a:t>
            </a:r>
            <a:r>
              <a:rPr lang="en-US" sz="1400" dirty="0" smtClean="0">
                <a:latin typeface="Franklin Gothic Book" pitchFamily="34" charset="0"/>
              </a:rPr>
              <a:t> which yet to be  released by Finance Department. GNCTD</a:t>
            </a:r>
          </a:p>
        </p:txBody>
      </p:sp>
      <p:sp>
        <p:nvSpPr>
          <p:cNvPr id="24666" name="Title 3"/>
          <p:cNvSpPr>
            <a:spLocks/>
          </p:cNvSpPr>
          <p:nvPr/>
        </p:nvSpPr>
        <p:spPr bwMode="auto">
          <a:xfrm>
            <a:off x="533400" y="6019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2000">
              <a:latin typeface="Franklin Gothic Book" pitchFamily="34" charset="0"/>
            </a:endParaRPr>
          </a:p>
        </p:txBody>
      </p:sp>
      <p:sp>
        <p:nvSpPr>
          <p:cNvPr id="24667" name="Title 3"/>
          <p:cNvSpPr>
            <a:spLocks/>
          </p:cNvSpPr>
          <p:nvPr/>
        </p:nvSpPr>
        <p:spPr bwMode="auto">
          <a:xfrm rot="10800000" flipV="1">
            <a:off x="609600" y="60960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9906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Arial Black" pitchFamily="34" charset="0"/>
              </a:rPr>
              <a:t>Budget Provision for 2019-20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300" b="1" dirty="0" smtClean="0">
                <a:solidFill>
                  <a:srgbClr val="C00000"/>
                </a:solidFill>
                <a:latin typeface="Arial Black" pitchFamily="34" charset="0"/>
              </a:rPr>
              <a:t>__________________________________________________________________________________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/>
        </p:nvGraphicFramePr>
        <p:xfrm>
          <a:off x="1066800" y="1981200"/>
          <a:ext cx="7139015" cy="4569477"/>
        </p:xfrm>
        <a:graphic>
          <a:graphicData uri="http://schemas.openxmlformats.org/drawingml/2006/table">
            <a:tbl>
              <a:tblPr/>
              <a:tblGrid>
                <a:gridCol w="616827"/>
                <a:gridCol w="2083193"/>
                <a:gridCol w="1479665"/>
                <a:gridCol w="1479665"/>
                <a:gridCol w="1479665"/>
              </a:tblGrid>
              <a:tr h="8452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No.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Provision 2019-20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6037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share 60%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Share 40%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5770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Food grains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1058.99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1058.99</a:t>
                      </a:r>
                      <a:endParaRPr lang="en-IN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Cooking Cost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9305.16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6203.44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15508.6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Honorarium to Cook-cum-Helper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1148.16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765.44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6037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Transportation Assistance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317.70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…..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317.70</a:t>
                      </a:r>
                      <a:endParaRPr lang="en-IN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MME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319.41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……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319.41</a:t>
                      </a:r>
                      <a:endParaRPr lang="en-IN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12149.42</a:t>
                      </a:r>
                      <a:endParaRPr lang="en-IN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6968.88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19118.30</a:t>
                      </a:r>
                      <a:endParaRPr lang="en-IN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84" name="TextBox 5"/>
          <p:cNvSpPr txBox="1">
            <a:spLocks noChangeArrowheads="1"/>
          </p:cNvSpPr>
          <p:nvPr/>
        </p:nvSpPr>
        <p:spPr bwMode="auto">
          <a:xfrm>
            <a:off x="6553200" y="15240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    (Rs. In </a:t>
            </a:r>
            <a:r>
              <a:rPr lang="en-US" sz="2000" dirty="0" err="1">
                <a:solidFill>
                  <a:schemeClr val="bg1"/>
                </a:solidFill>
              </a:rPr>
              <a:t>Lakhs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6685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20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543800" cy="10668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FFFF00"/>
                </a:solidFill>
                <a:latin typeface="Arial Black" pitchFamily="34" charset="0"/>
              </a:rPr>
              <a:t>Reason for increase in </a:t>
            </a:r>
            <a:br>
              <a:rPr lang="en-US" sz="27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rgbClr val="FFFF00"/>
                </a:solidFill>
                <a:latin typeface="Arial Black" pitchFamily="34" charset="0"/>
              </a:rPr>
              <a:t>Budget Proposal for 2019-20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300" b="1" dirty="0" smtClean="0">
                <a:solidFill>
                  <a:srgbClr val="C00000"/>
                </a:solidFill>
                <a:latin typeface="Arial Black" pitchFamily="34" charset="0"/>
              </a:rPr>
              <a:t>__________________________________________________________________________________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6684" name="TextBox 5"/>
          <p:cNvSpPr txBox="1">
            <a:spLocks noChangeArrowheads="1"/>
          </p:cNvSpPr>
          <p:nvPr/>
        </p:nvSpPr>
        <p:spPr bwMode="auto">
          <a:xfrm>
            <a:off x="6553200" y="15240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    (Rs. In </a:t>
            </a:r>
            <a:r>
              <a:rPr lang="en-US" sz="2000" dirty="0" err="1">
                <a:solidFill>
                  <a:schemeClr val="bg1"/>
                </a:solidFill>
              </a:rPr>
              <a:t>Lakhs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6685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20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228600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IN" sz="2800" dirty="0" smtClean="0"/>
              <a:t>The reasons are :- </a:t>
            </a:r>
          </a:p>
          <a:p>
            <a:pPr marL="342900" indent="-342900" algn="just"/>
            <a:endParaRPr lang="en-IN" sz="2800" dirty="0" smtClean="0"/>
          </a:p>
          <a:p>
            <a:pPr marL="533400" indent="-444500" algn="just"/>
            <a:r>
              <a:rPr lang="en-IN" sz="2800" dirty="0" err="1" smtClean="0"/>
              <a:t>i</a:t>
            </a:r>
            <a:r>
              <a:rPr lang="en-IN" sz="2800" dirty="0" smtClean="0"/>
              <a:t>) Increase in enrolment of students from 16.12 </a:t>
            </a:r>
            <a:r>
              <a:rPr lang="en-IN" sz="2800" dirty="0" err="1" smtClean="0"/>
              <a:t>Lakhs</a:t>
            </a:r>
            <a:r>
              <a:rPr lang="en-IN" sz="2800" dirty="0" smtClean="0"/>
              <a:t> to 16.26 </a:t>
            </a:r>
            <a:r>
              <a:rPr lang="en-IN" sz="2800" dirty="0" err="1" smtClean="0"/>
              <a:t>Lakhs</a:t>
            </a:r>
            <a:endParaRPr lang="en-IN" sz="2800" dirty="0" smtClean="0"/>
          </a:p>
          <a:p>
            <a:pPr marL="533400" indent="-444500" algn="just"/>
            <a:r>
              <a:rPr lang="en-IN" sz="2800" dirty="0" smtClean="0"/>
              <a:t>ii) Proposed increase in cooking cost by 5.35% tentative.</a:t>
            </a:r>
          </a:p>
          <a:p>
            <a:pPr marL="342900" indent="-342900"/>
            <a:endParaRPr lang="en-IN" dirty="0" smtClean="0"/>
          </a:p>
          <a:p>
            <a:pPr marL="342900" indent="-342900"/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IN" sz="1400" b="0"/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4"/>
              </a:avLst>
            </a:prstTxWarp>
          </a:bodyPr>
          <a:lstStyle/>
          <a:p>
            <a:pPr algn="ctr"/>
            <a:r>
              <a:rPr lang="en-IN" sz="36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  <p:pic>
        <p:nvPicPr>
          <p:cNvPr id="2867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990600" y="16002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2954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INTRODUCTION / BACKGROUND </a:t>
            </a:r>
            <a:r>
              <a:rPr lang="en-US" sz="4200" dirty="0" smtClean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Mid Day Meal Scheme Centrally Sponsored Scheme of Ministry of HRD, Govt. of India.</a:t>
            </a:r>
          </a:p>
          <a:p>
            <a:pPr marL="549275" indent="-514350" algn="just" eaLnBrk="1" hangingPunct="1">
              <a:buClr>
                <a:srgbClr val="FFFF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Cooked Mid Day Meal is provided to the children of primary and upper primary classes of Govt. &amp; Govt. Aided Schools through 54 Service Providers having semi automated kitchens for preparation of meal.</a:t>
            </a:r>
          </a:p>
          <a:p>
            <a:pPr marL="549275" indent="-514350" algn="just" eaLnBrk="1" hangingPunct="1">
              <a:buClr>
                <a:srgbClr val="FFFF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Implemented through Six implementing agencies i.e. DOE, 3MCDs, NDMC and DCB.</a:t>
            </a:r>
          </a:p>
          <a:p>
            <a:pPr marL="549275" indent="-514350" algn="just" eaLnBrk="1" hangingPunct="1">
              <a:buClr>
                <a:srgbClr val="FFFF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of Education is the Nodal Office for implementation of MDM Scheme in Delhi.</a:t>
            </a:r>
          </a:p>
        </p:txBody>
      </p:sp>
      <p:pic>
        <p:nvPicPr>
          <p:cNvPr id="1331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3810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3"/>
          <p:cNvSpPr>
            <a:spLocks/>
          </p:cNvSpPr>
          <p:nvPr/>
        </p:nvSpPr>
        <p:spPr bwMode="auto">
          <a:xfrm>
            <a:off x="685800" y="640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68363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Enrolment</a:t>
            </a:r>
            <a:b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(as on 30/09/2018)</a:t>
            </a: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</a:rPr>
              <a:t>___________________________________________________________________________________</a:t>
            </a:r>
            <a:endParaRPr lang="en-US" sz="42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10288" name="Group 48"/>
          <p:cNvGraphicFramePr>
            <a:graphicFrameLocks noGrp="1"/>
          </p:cNvGraphicFramePr>
          <p:nvPr>
            <p:ph sz="half" idx="2"/>
          </p:nvPr>
        </p:nvGraphicFramePr>
        <p:xfrm>
          <a:off x="304800" y="1285860"/>
          <a:ext cx="8553451" cy="5085152"/>
        </p:xfrm>
        <a:graphic>
          <a:graphicData uri="http://schemas.openxmlformats.org/drawingml/2006/table">
            <a:tbl>
              <a:tblPr/>
              <a:tblGrid>
                <a:gridCol w="3124293"/>
                <a:gridCol w="1371641"/>
                <a:gridCol w="1847651"/>
                <a:gridCol w="2209866"/>
              </a:tblGrid>
              <a:tr h="69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of Department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Schools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of students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(I- V)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of students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VI – VIII)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70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  &amp; Aided Schools/AIE Centers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1203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154714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676076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83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 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267721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738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328453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378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176939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NDMC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12632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6844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DCB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18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942559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683820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Coverage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16.26Lakhs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0"/>
          </a:p>
        </p:txBody>
      </p:sp>
      <p:sp>
        <p:nvSpPr>
          <p:cNvPr id="14391" name="Text Box 49"/>
          <p:cNvSpPr txBox="1">
            <a:spLocks noChangeArrowheads="1"/>
          </p:cNvSpPr>
          <p:nvPr/>
        </p:nvSpPr>
        <p:spPr bwMode="auto">
          <a:xfrm>
            <a:off x="2438400" y="56388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IN" sz="2800"/>
          </a:p>
        </p:txBody>
      </p:sp>
      <p:pic>
        <p:nvPicPr>
          <p:cNvPr id="14392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3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Financial Norms (MHRD)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388619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IN" sz="2400" dirty="0" smtClean="0"/>
              <a:t>Food grains from FCI (wheat/rice) @ 100 </a:t>
            </a:r>
            <a:r>
              <a:rPr lang="en-IN" sz="2400" dirty="0" err="1" smtClean="0"/>
              <a:t>gms</a:t>
            </a:r>
            <a:r>
              <a:rPr lang="en-IN" sz="2400" dirty="0" smtClean="0"/>
              <a:t> &amp; 150 </a:t>
            </a:r>
            <a:r>
              <a:rPr lang="en-IN" sz="2400" dirty="0" err="1" smtClean="0"/>
              <a:t>gms</a:t>
            </a:r>
            <a:r>
              <a:rPr lang="en-IN" sz="2400" dirty="0" smtClean="0"/>
              <a:t> per child per day for Primary and Upper Primary</a:t>
            </a:r>
          </a:p>
          <a:p>
            <a:pPr marL="457200" lvl="0" indent="-457200">
              <a:buFont typeface="+mj-lt"/>
              <a:buAutoNum type="arabicPeriod"/>
            </a:pPr>
            <a:endParaRPr lang="en-IN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IN" sz="2400" dirty="0" smtClean="0"/>
              <a:t>The transportation cost of the food grains from FCI Depot to the kitchen @ Rs. 75/- per quintal</a:t>
            </a:r>
          </a:p>
          <a:p>
            <a:pPr marL="457200" lvl="0" indent="-457200">
              <a:buFont typeface="+mj-lt"/>
              <a:buAutoNum type="arabicPeriod"/>
            </a:pPr>
            <a:endParaRPr lang="en-IN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IN" sz="2400" dirty="0" smtClean="0"/>
              <a:t>Honorarium of Rs. 1000/- per month paid to the Cook-cum-Helpers</a:t>
            </a:r>
          </a:p>
          <a:p>
            <a:pPr marL="457200" lvl="0" indent="-457200">
              <a:buFont typeface="+mj-lt"/>
              <a:buAutoNum type="arabicPeriod"/>
            </a:pPr>
            <a:endParaRPr lang="en-IN" sz="1600" dirty="0" smtClean="0"/>
          </a:p>
          <a:p>
            <a:pPr marL="990600" indent="-990600">
              <a:buFont typeface="+mj-lt"/>
              <a:buAutoNum type="arabicPeriod"/>
            </a:pPr>
            <a:r>
              <a:rPr lang="en-IN" sz="2400" dirty="0" smtClean="0"/>
              <a:t>(</a:t>
            </a:r>
            <a:r>
              <a:rPr lang="en-IN" sz="2400" dirty="0" err="1" smtClean="0"/>
              <a:t>i</a:t>
            </a:r>
            <a:r>
              <a:rPr lang="en-IN" sz="2400" dirty="0" smtClean="0"/>
              <a:t>) Cooking Cost for Primary per Student               Rs.4.35/-</a:t>
            </a:r>
          </a:p>
          <a:p>
            <a:pPr marL="990600" indent="-457200"/>
            <a:endParaRPr lang="en-IN" sz="1600" dirty="0" smtClean="0"/>
          </a:p>
          <a:p>
            <a:pPr marL="990600" indent="-457200">
              <a:buNone/>
            </a:pPr>
            <a:r>
              <a:rPr lang="en-IN" sz="2400" dirty="0" smtClean="0"/>
              <a:t>     (ii) Cooking Cost for Upper Primary per Student  Rs.6.51/-</a:t>
            </a:r>
          </a:p>
          <a:p>
            <a:pPr lvl="0"/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2954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Menu of MDM of </a:t>
            </a:r>
            <a:r>
              <a:rPr lang="en-US" sz="4200" dirty="0" err="1" smtClean="0">
                <a:solidFill>
                  <a:srgbClr val="FFFF00"/>
                </a:solidFill>
                <a:latin typeface="Arial Black" pitchFamily="34" charset="0"/>
              </a:rPr>
              <a:t>DoE</a:t>
            </a:r>
            <a:endParaRPr lang="en-US" sz="4200" dirty="0" smtClean="0">
              <a:solidFill>
                <a:srgbClr val="FFFF00"/>
              </a:solidFill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IN" sz="2400" b="1" u="sng" dirty="0" smtClean="0"/>
              <a:t>Wheat based items:</a:t>
            </a:r>
            <a:r>
              <a:rPr lang="en-IN" sz="2400" b="1" dirty="0" smtClean="0"/>
              <a:t> - </a:t>
            </a:r>
          </a:p>
          <a:p>
            <a:pPr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1. </a:t>
            </a:r>
            <a:r>
              <a:rPr lang="en-IN" sz="2000" dirty="0" smtClean="0"/>
              <a:t>Atta &amp; Besan </a:t>
            </a:r>
            <a:r>
              <a:rPr lang="en-IN" sz="2000" dirty="0" err="1" smtClean="0"/>
              <a:t>Poori</a:t>
            </a:r>
            <a:r>
              <a:rPr lang="en-IN" sz="2000" dirty="0" smtClean="0"/>
              <a:t> with </a:t>
            </a:r>
            <a:r>
              <a:rPr lang="en-IN" sz="2000" dirty="0" err="1" smtClean="0"/>
              <a:t>Aaloo</a:t>
            </a:r>
            <a:r>
              <a:rPr lang="en-IN" sz="2000" dirty="0" smtClean="0"/>
              <a:t> Curry/or Mixed Vegetables.</a:t>
            </a:r>
          </a:p>
          <a:p>
            <a:pPr lvl="0">
              <a:buNone/>
            </a:pPr>
            <a:r>
              <a:rPr lang="en-IN" sz="2000" dirty="0" smtClean="0"/>
              <a:t>2.  Atta </a:t>
            </a:r>
            <a:r>
              <a:rPr lang="en-IN" sz="2000" dirty="0" err="1" smtClean="0"/>
              <a:t>Poori</a:t>
            </a:r>
            <a:r>
              <a:rPr lang="en-IN" sz="2000" dirty="0" smtClean="0"/>
              <a:t> with Chholley(mashed vegetables added to the gravy)</a:t>
            </a:r>
          </a:p>
          <a:p>
            <a:pPr lvl="0">
              <a:buNone/>
            </a:pPr>
            <a:r>
              <a:rPr lang="en-IN" sz="2000" dirty="0" smtClean="0"/>
              <a:t>3.  </a:t>
            </a:r>
            <a:r>
              <a:rPr lang="en-IN" sz="2000" dirty="0" err="1" smtClean="0"/>
              <a:t>Paushtik</a:t>
            </a:r>
            <a:r>
              <a:rPr lang="en-IN" sz="2000" dirty="0" smtClean="0"/>
              <a:t> </a:t>
            </a:r>
            <a:r>
              <a:rPr lang="en-IN" sz="2000" dirty="0" err="1" smtClean="0"/>
              <a:t>Daliya</a:t>
            </a:r>
            <a:endParaRPr lang="en-IN" sz="2000" dirty="0" smtClean="0"/>
          </a:p>
          <a:p>
            <a:pPr lvl="0">
              <a:buNone/>
            </a:pPr>
            <a:endParaRPr lang="en-IN" sz="2000" dirty="0" smtClean="0"/>
          </a:p>
          <a:p>
            <a:r>
              <a:rPr lang="en-IN" sz="2400" b="1" u="sng" dirty="0" smtClean="0"/>
              <a:t>Rice based items</a:t>
            </a:r>
            <a:r>
              <a:rPr lang="en-IN" sz="2400" b="1" dirty="0" smtClean="0"/>
              <a:t>:- </a:t>
            </a:r>
          </a:p>
          <a:p>
            <a:pPr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1. </a:t>
            </a:r>
            <a:r>
              <a:rPr lang="en-IN" sz="2000" dirty="0" smtClean="0"/>
              <a:t>Rice </a:t>
            </a:r>
            <a:r>
              <a:rPr lang="en-IN" sz="2000" dirty="0" err="1" smtClean="0"/>
              <a:t>Chholley</a:t>
            </a:r>
            <a:r>
              <a:rPr lang="en-IN" sz="2000" dirty="0" smtClean="0"/>
              <a:t> with mashed vegetables added to the gravy</a:t>
            </a:r>
          </a:p>
          <a:p>
            <a:pPr lvl="0">
              <a:buNone/>
            </a:pPr>
            <a:r>
              <a:rPr lang="en-IN" sz="2000" dirty="0" smtClean="0"/>
              <a:t>2.  Rice with </a:t>
            </a:r>
            <a:r>
              <a:rPr lang="en-IN" sz="2000" dirty="0" err="1" smtClean="0"/>
              <a:t>Sambar</a:t>
            </a:r>
            <a:r>
              <a:rPr lang="en-IN" sz="2000" dirty="0" smtClean="0"/>
              <a:t>/Dal (with vegetables added to the gravy)</a:t>
            </a:r>
          </a:p>
          <a:p>
            <a:pPr lvl="0">
              <a:buNone/>
            </a:pPr>
            <a:r>
              <a:rPr lang="en-IN" sz="2000" dirty="0" smtClean="0"/>
              <a:t>3.  Rice with </a:t>
            </a:r>
            <a:r>
              <a:rPr lang="en-IN" sz="2000" dirty="0" err="1" smtClean="0"/>
              <a:t>Kadhi</a:t>
            </a:r>
            <a:r>
              <a:rPr lang="en-IN" sz="2000" dirty="0" smtClean="0"/>
              <a:t>(with vegetables added to the gravy</a:t>
            </a:r>
            <a:r>
              <a:rPr lang="en-IN" sz="2400" dirty="0" smtClean="0"/>
              <a:t>)</a:t>
            </a:r>
          </a:p>
          <a:p>
            <a:pPr>
              <a:buNone/>
            </a:pPr>
            <a:r>
              <a:rPr lang="en-US" sz="2400" b="1" dirty="0" smtClean="0"/>
              <a:t> </a:t>
            </a:r>
            <a:endParaRPr lang="en-IN" sz="2400" dirty="0" smtClean="0"/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3810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3"/>
          <p:cNvSpPr>
            <a:spLocks/>
          </p:cNvSpPr>
          <p:nvPr/>
        </p:nvSpPr>
        <p:spPr bwMode="auto">
          <a:xfrm>
            <a:off x="685800" y="640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Monitoring</a:t>
            </a:r>
            <a:endParaRPr lang="en-IN" b="1" dirty="0" smtClean="0">
              <a:solidFill>
                <a:srgbClr val="FFC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6482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1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sz="2200" dirty="0" smtClean="0"/>
              <a:t>1. School Level MDM Committee constituted comprising of HOS, Teacher In-charge MDM, Home Science Teacher, three mothers of students, DDO &amp; one SMC Member.</a:t>
            </a:r>
          </a:p>
          <a:p>
            <a:pPr marL="1168400" lvl="1" indent="-177800" algn="just" eaLnBrk="1" hangingPunct="1">
              <a:lnSpc>
                <a:spcPct val="80000"/>
              </a:lnSpc>
              <a:buClr>
                <a:srgbClr val="FFC000"/>
              </a:buClr>
            </a:pPr>
            <a:r>
              <a:rPr lang="en-US" sz="2200" i="1" dirty="0" smtClean="0"/>
              <a:t>To check any contamination in meal, food is tasted by the members of the committee before distribution of food among the students.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sz="2200" dirty="0" smtClean="0"/>
              <a:t>2. School Management Committee (SMC) also monitor the implementation of the Mid Day Meal Scheme and to ensure that it meets the hygienic standards as specified by the department. 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sz="2200" dirty="0" smtClean="0"/>
              <a:t>3. Directorate of Education vide circular dated 25/04/2014 has constituted a Grievances </a:t>
            </a:r>
            <a:r>
              <a:rPr lang="en-US" sz="2200" dirty="0" err="1" smtClean="0"/>
              <a:t>Redressal</a:t>
            </a:r>
            <a:r>
              <a:rPr lang="en-US" sz="2200" dirty="0" smtClean="0"/>
              <a:t>  Committee in each District of Education under Sec-32 of the Right of Children to Free and Compulsory Education Act  (RTEA) 2009</a:t>
            </a:r>
          </a:p>
        </p:txBody>
      </p:sp>
      <p:pic>
        <p:nvPicPr>
          <p:cNvPr id="16389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7924800" y="228600"/>
            <a:ext cx="92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Monitoring (Cont…)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497406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buNone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None/>
            </a:pPr>
            <a:r>
              <a:rPr lang="en-US" sz="2200" dirty="0" smtClean="0"/>
              <a:t>4. Directorate of Education has engaged the FICCI Research and Analysis Centre for testing the samples of cooked Mid Day Meal and raw food grains </a:t>
            </a:r>
            <a:r>
              <a:rPr lang="en-US" sz="2200" dirty="0" err="1" smtClean="0"/>
              <a:t>w.e.f</a:t>
            </a:r>
            <a:r>
              <a:rPr lang="en-US" sz="2200" dirty="0" smtClean="0"/>
              <a:t>. February. 2016.</a:t>
            </a:r>
          </a:p>
          <a:p>
            <a:pPr algn="just" eaLnBrk="1" hangingPunct="1">
              <a:buClr>
                <a:srgbClr val="FFC000"/>
              </a:buClr>
              <a:buNone/>
            </a:pPr>
            <a:endParaRPr lang="en-IN" sz="2200" dirty="0" smtClean="0"/>
          </a:p>
          <a:p>
            <a:pPr marL="812800" algn="just" eaLnBrk="1" hangingPunct="1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4 samples per month (three from schools and one from kitchen) of each service provider are  lifted and tested by FICCI Research and Analysis Center.</a:t>
            </a:r>
          </a:p>
          <a:p>
            <a:pPr marL="812800" algn="just" eaLnBrk="1" hangingPunct="1">
              <a:buClr>
                <a:srgbClr val="FFC000"/>
              </a:buClr>
              <a:buFont typeface="Arial" pitchFamily="34" charset="0"/>
              <a:buChar char="•"/>
            </a:pPr>
            <a:endParaRPr lang="en-US" sz="2200" dirty="0" smtClean="0">
              <a:sym typeface="Wingdings" pitchFamily="2" charset="2"/>
            </a:endParaRPr>
          </a:p>
          <a:p>
            <a:pPr marL="812800" algn="just" eaLnBrk="1" hangingPunct="1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One sample of food grain (at the time of lifting from FCI) is also lifted for the testing it’s quality. </a:t>
            </a:r>
          </a:p>
          <a:p>
            <a:pPr algn="just" eaLnBrk="1" hangingPunct="1"/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Monitoring (Cont…)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497406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>
              <a:sym typeface="Wingdings" pitchFamily="2" charset="2"/>
            </a:endParaRP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>
              <a:sym typeface="Wingdings" pitchFamily="2" charset="2"/>
            </a:endParaRP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>
              <a:sym typeface="Wingdings" pitchFamily="2" charset="2"/>
            </a:endParaRP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>
              <a:sym typeface="Wingdings" pitchFamily="2" charset="2"/>
            </a:endParaRP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>
              <a:sym typeface="Wingdings" pitchFamily="2" charset="2"/>
            </a:endParaRPr>
          </a:p>
          <a:p>
            <a:pPr marL="622300"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>
                <a:sym typeface="Wingdings" pitchFamily="2" charset="2"/>
              </a:rPr>
              <a:t>Total Rs.91750/- of Penalty imposed on all Service Providers  on account of less nutritional value in MDM .</a:t>
            </a:r>
          </a:p>
          <a:p>
            <a:pPr algn="just" eaLnBrk="1" hangingPunct="1">
              <a:buClr>
                <a:srgbClr val="FFC000"/>
              </a:buClr>
              <a:buNone/>
            </a:pPr>
            <a:r>
              <a:rPr lang="en-US" sz="2400" dirty="0" smtClean="0"/>
              <a:t>5. Inspections of the kitchens by DDE (Zones) twice a month 354 inspections carried out in 2018-19.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400" dirty="0" smtClean="0">
              <a:sym typeface="Wingdings" pitchFamily="2" charset="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990600"/>
          <a:ext cx="75438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514600"/>
                <a:gridCol w="3124200"/>
              </a:tblGrid>
              <a:tr h="853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Month of sample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lifting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 No. of Sample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lifted (by FICCI Lab)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 No. of sample below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norms in nutritive values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April,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July,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August,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September,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October,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November,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</a:tr>
              <a:tr h="22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December, 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</a:tr>
              <a:tr h="280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January, 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……..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0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February, 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……..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0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March, 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……..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0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1273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370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New initiatives: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Milk is being distributed to the students of 06 schools of Directorate of Education by M/s Mother Dairy on pilot basis. </a:t>
            </a:r>
          </a:p>
          <a:p>
            <a:pPr algn="just"/>
            <a:r>
              <a:rPr lang="en-US" dirty="0" smtClean="0"/>
              <a:t>RFP has been floated for empanelment of fresh Service Providers for supply of MDM.</a:t>
            </a:r>
          </a:p>
          <a:p>
            <a:pPr algn="just"/>
            <a:r>
              <a:rPr lang="en-US" dirty="0" smtClean="0"/>
              <a:t>Tender has been floated for empanelment of fresh NABL Accredited Lab for testing of meal.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12811</TotalTime>
  <Words>1078</Words>
  <Application>Microsoft Office PowerPoint</Application>
  <PresentationFormat>On-screen Show (4:3)</PresentationFormat>
  <Paragraphs>317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Slide 1</vt:lpstr>
      <vt:lpstr>INTRODUCTION / BACKGROUND :</vt:lpstr>
      <vt:lpstr>Enrolment (as on 30/09/2018) ___________________________________________________________________________________</vt:lpstr>
      <vt:lpstr>Financial Norms (MHRD)</vt:lpstr>
      <vt:lpstr>Menu of MDM of DoE</vt:lpstr>
      <vt:lpstr>Monitoring</vt:lpstr>
      <vt:lpstr>Monitoring (Cont…)</vt:lpstr>
      <vt:lpstr>Monitoring (Cont…)</vt:lpstr>
      <vt:lpstr>New initiatives:</vt:lpstr>
      <vt:lpstr>New Proposals to supplement Mid Day Meal</vt:lpstr>
      <vt:lpstr>Automated Monitoring System (AMS) </vt:lpstr>
      <vt:lpstr>Coverage under  School Health Programme</vt:lpstr>
      <vt:lpstr>              Hand Washing</vt:lpstr>
      <vt:lpstr>    Expenditure Review 2018-19 (Component wise included unspent of 2017-18)</vt:lpstr>
      <vt:lpstr>Budget Provision for 2019-20 __________________________________________________________________________________ </vt:lpstr>
      <vt:lpstr>Reason for increase in  Budget Proposal for 2019-20   __________________________________________________________________________________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2075</cp:revision>
  <cp:lastPrinted>1601-01-01T00:00:00Z</cp:lastPrinted>
  <dcterms:created xsi:type="dcterms:W3CDTF">1601-01-01T00:00:00Z</dcterms:created>
  <dcterms:modified xsi:type="dcterms:W3CDTF">2019-06-17T05:26:50Z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